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  <p:sldMasterId id="2147483651" r:id="rId2"/>
  </p:sldMasterIdLst>
  <p:notesMasterIdLst>
    <p:notesMasterId r:id="rId40"/>
  </p:notesMasterIdLst>
  <p:handoutMasterIdLst>
    <p:handoutMasterId r:id="rId41"/>
  </p:handoutMasterIdLst>
  <p:sldIdLst>
    <p:sldId id="256" r:id="rId3"/>
    <p:sldId id="257" r:id="rId4"/>
    <p:sldId id="289" r:id="rId5"/>
    <p:sldId id="258" r:id="rId6"/>
    <p:sldId id="259" r:id="rId7"/>
    <p:sldId id="260" r:id="rId8"/>
    <p:sldId id="284" r:id="rId9"/>
    <p:sldId id="286" r:id="rId10"/>
    <p:sldId id="285" r:id="rId11"/>
    <p:sldId id="279" r:id="rId12"/>
    <p:sldId id="280" r:id="rId13"/>
    <p:sldId id="281" r:id="rId14"/>
    <p:sldId id="282" r:id="rId15"/>
    <p:sldId id="283" r:id="rId16"/>
    <p:sldId id="292" r:id="rId17"/>
    <p:sldId id="261" r:id="rId18"/>
    <p:sldId id="301" r:id="rId19"/>
    <p:sldId id="264" r:id="rId20"/>
    <p:sldId id="267" r:id="rId21"/>
    <p:sldId id="268" r:id="rId22"/>
    <p:sldId id="274" r:id="rId23"/>
    <p:sldId id="296" r:id="rId24"/>
    <p:sldId id="298" r:id="rId25"/>
    <p:sldId id="293" r:id="rId26"/>
    <p:sldId id="262" r:id="rId27"/>
    <p:sldId id="263" r:id="rId28"/>
    <p:sldId id="265" r:id="rId29"/>
    <p:sldId id="266" r:id="rId30"/>
    <p:sldId id="299" r:id="rId31"/>
    <p:sldId id="300" r:id="rId32"/>
    <p:sldId id="269" r:id="rId33"/>
    <p:sldId id="271" r:id="rId34"/>
    <p:sldId id="272" r:id="rId35"/>
    <p:sldId id="295" r:id="rId36"/>
    <p:sldId id="297" r:id="rId37"/>
    <p:sldId id="290" r:id="rId38"/>
    <p:sldId id="291" r:id="rId39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4"/>
    <p:restoredTop sz="92897"/>
  </p:normalViewPr>
  <p:slideViewPr>
    <p:cSldViewPr>
      <p:cViewPr varScale="1">
        <p:scale>
          <a:sx n="145" d="100"/>
          <a:sy n="145" d="100"/>
        </p:scale>
        <p:origin x="139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162C4E5-F065-0B45-BCF3-C7B5E14731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D6B50D-3369-B645-8835-62A0795653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FB5B3-950D-7942-92AF-85F89E975050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161E08E-9488-BA42-9843-18B20008FD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D068D7-01A3-A549-A735-173725759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FCCDB-256F-2444-893D-E2EE4A3B1F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350521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93BA04-0A43-224A-8B86-C73B9401981F}" type="datetimeFigureOut">
              <a:rPr lang="fr-FR" smtClean="0"/>
              <a:t>04/06/2019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C191D-DC11-644B-9ABE-0B580C79610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510575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Trial validé par World Rugby pour la saison 2019/2020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1756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plaqueur N° 15 Noir plaque haut en positionnant sa tête à hauteur de celle du porteur = il doit être sanctionné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134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plaqueur est en posture de pré-plaquage, le porteur du ballon engage son buste vers l’avant en positionnant sa tête à la même hauteur que celle du plaqueur = il doit être sanctionné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0912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situation peut arriver en cas de déséquilibre physique un seul joueur n’arrive pas à amener au sol le porteur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2162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plaquage répond aux exigences de la règle = OK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4404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observables : Pas de percussion -  Engagement de la main (ou des mains) et du bras (ou des bras) en premier – L’action ne se termine pas au sol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6353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Action OK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282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Observables : un premier joueur plaqueur – Un deuxième joueur au contact sans percussion – Engagement de la main et du bras (des mains et des bras) en premier – Ce deuxième joueur ne va pas au sol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79545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joueur qui réalise le </a:t>
            </a:r>
            <a:r>
              <a:rPr lang="fr-FR" dirty="0" err="1"/>
              <a:t>pick</a:t>
            </a:r>
            <a:r>
              <a:rPr lang="fr-FR" dirty="0"/>
              <a:t> and go se redresse avant le contact avec l’adversaire, cela permet au plaqueur de se positionner et de pouvoir intervenir sur le porteur de balle = le jeu continue. Dans un deuxième temps cette phase se transforme en maul et c’est donc la règle du maul qui doit être arbitrée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954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Sécurité et équité pour l’adversaire qui peut tenter de plaquer le porteur du ballon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4509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Danger pour ce joueur et pour son adversaire : sanction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2372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Même règle qu’à l’EDR. Une des </a:t>
            </a:r>
            <a:r>
              <a:rPr lang="fr-FR"/>
              <a:t>conséquences directes </a:t>
            </a:r>
            <a:r>
              <a:rPr lang="fr-FR" dirty="0"/>
              <a:t>de la mise en place de cette règle est la suppression de l’assistant plaqueur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248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Prise au dessus de la taille et projection au sol = plaquage dangereux = sanction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109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prise est trop haute = plaquage dangereux = sanction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0615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action est interdite dans les catégories C’ – C et D (autorisée en catégorie B)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2699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action est interdite dans les catégories C’ – C et D (autorisée en catégorie B)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39644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L’action de cet opposant peut entraîner un choc entre les têtes = dangereux = sanction. Ce joueur doit tenter de plaquer son vis-à-vis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123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percussion avec armé du bras est </a:t>
            </a:r>
            <a:r>
              <a:rPr lang="fr-FR" dirty="0" err="1"/>
              <a:t>inetrdite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8871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 geste est dangereux = tête au même niveau, intention du joueur opposant = faire mal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39135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opposants n’ont aucune possibilité de pouvoir stopper le porteur de balle en le plaquant au vu de sa posture = pas de sécurité, pas d’équité = sanction contre le porteur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2656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seule possibilité pour le porteur du ballon de pouvoir réaliser cette action est pour faire un touché à terre (essai). Donc dans ce cas il y a essai ou pénalité contre le porteur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672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Application </a:t>
            </a:r>
            <a:r>
              <a:rPr lang="fr-FR"/>
              <a:t>aux catégories C’ C et D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1719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Vues de derrière, de face et de profil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0309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416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Plaquage respectant les obligations de chacun des joueurs. Le porteur du ballon abaisse son centre de gravité mais n’engage pas sa tête vers l’avant en fléchissant le buste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9714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 porteur est plus libre d’utiliser ses bras avant, pendant et après le plaquage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856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Avant : raffut – Pendant : passe (</a:t>
            </a:r>
            <a:r>
              <a:rPr lang="fr-FR" dirty="0" err="1"/>
              <a:t>offload</a:t>
            </a:r>
            <a:r>
              <a:rPr lang="fr-FR" dirty="0"/>
              <a:t>) – Après : amortissement de la chute avec l’avant bras et l’épaule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39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Préconisation de World Rugby évoquée lors du symposium de Marcoussis en Mars 2019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C191D-DC11-644B-9ABE-0B580C79610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816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6" descr="ffrhaut.jpg">
            <a:extLst>
              <a:ext uri="{FF2B5EF4-FFF2-40B4-BE49-F238E27FC236}">
                <a16:creationId xmlns:a16="http://schemas.microsoft.com/office/drawing/2014/main" id="{D8695AFC-F3BA-D54E-8907-2AC0BFEBAC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7" descr="OVALE.jpg">
            <a:extLst>
              <a:ext uri="{FF2B5EF4-FFF2-40B4-BE49-F238E27FC236}">
                <a16:creationId xmlns:a16="http://schemas.microsoft.com/office/drawing/2014/main" id="{43E7518F-610B-C84F-BDB0-34EF04F7F0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35052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0" cap="all" baseline="0">
                <a:solidFill>
                  <a:srgbClr val="004C93"/>
                </a:solidFill>
                <a:latin typeface="Calibri" pitchFamily="34" charset="0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rgbClr val="E32219"/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295468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OVALE.jpg">
            <a:extLst>
              <a:ext uri="{FF2B5EF4-FFF2-40B4-BE49-F238E27FC236}">
                <a16:creationId xmlns:a16="http://schemas.microsoft.com/office/drawing/2014/main" id="{2F4E8A67-DA1B-4F46-8900-0CAAA4452C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38800" y="0"/>
            <a:ext cx="3505200" cy="341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7" descr="ffrlong.jpg">
            <a:extLst>
              <a:ext uri="{FF2B5EF4-FFF2-40B4-BE49-F238E27FC236}">
                <a16:creationId xmlns:a16="http://schemas.microsoft.com/office/drawing/2014/main" id="{AB0AC562-22A2-424F-8AA5-B036269F9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5997575"/>
            <a:ext cx="22574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FCB860-59F3-E34C-B434-95E768033310}"/>
              </a:ext>
            </a:extLst>
          </p:cNvPr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defRPr/>
            </a:pPr>
            <a:fld id="{48B26B45-DE4B-974D-BB1C-B357F367FF68}" type="slidenum">
              <a:rPr lang="fr-FR" altLang="fr-FR" sz="1200" smtClean="0">
                <a:solidFill>
                  <a:srgbClr val="898989"/>
                </a:solidFill>
              </a:rPr>
              <a:pPr algn="r" eaLnBrk="1" hangingPunct="1">
                <a:defRPr/>
              </a:pPr>
              <a:t>‹N°›</a:t>
            </a:fld>
            <a:endParaRPr lang="fr-FR" altLang="fr-FR" sz="1200">
              <a:solidFill>
                <a:srgbClr val="898989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200" b="1" i="0" cap="small" baseline="0">
                <a:solidFill>
                  <a:srgbClr val="004C93"/>
                </a:solidFill>
                <a:latin typeface="+mn-lt"/>
              </a:defRPr>
            </a:lvl1pPr>
          </a:lstStyle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E32219"/>
                </a:solidFill>
                <a:latin typeface="Calibri" pitchFamily="34" charset="0"/>
              </a:defRPr>
            </a:lvl1pPr>
            <a:lvl2pPr>
              <a:defRPr baseline="0">
                <a:solidFill>
                  <a:srgbClr val="004C93"/>
                </a:solidFill>
                <a:latin typeface="Calibri" pitchFamily="34" charset="0"/>
              </a:defRPr>
            </a:lvl2pPr>
            <a:lvl3pPr>
              <a:defRPr baseline="0">
                <a:latin typeface="Calibri" pitchFamily="34" charset="0"/>
              </a:defRPr>
            </a:lvl3pPr>
            <a:lvl4pPr>
              <a:defRPr baseline="0">
                <a:latin typeface="Calibri" pitchFamily="34" charset="0"/>
              </a:defRPr>
            </a:lvl4pPr>
            <a:lvl5pPr>
              <a:defRPr baseline="0">
                <a:latin typeface="Calibri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53EA6324-0E84-DB4D-AE22-E4EBED86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298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6D63C73C-48B7-4D43-8809-2BE6B03F6D0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B3B3CD88-C3A0-1C4B-8600-FF2066CEB7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040817-4801-7043-BA0B-8A7264E2B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B7E624-48B9-3D46-9875-AB4FF6EDC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6BD996-2254-6D4C-A80C-0DE6907DF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A359F88-FEB7-0F40-9328-A9E8EA2EC7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ce réservé du titre 1">
            <a:extLst>
              <a:ext uri="{FF2B5EF4-FFF2-40B4-BE49-F238E27FC236}">
                <a16:creationId xmlns:a16="http://schemas.microsoft.com/office/drawing/2014/main" id="{BC7EE63A-CF4F-744A-98E9-5ECBB37FB5D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</a:p>
        </p:txBody>
      </p:sp>
      <p:sp>
        <p:nvSpPr>
          <p:cNvPr id="3075" name="Espace réservé du texte 2">
            <a:extLst>
              <a:ext uri="{FF2B5EF4-FFF2-40B4-BE49-F238E27FC236}">
                <a16:creationId xmlns:a16="http://schemas.microsoft.com/office/drawing/2014/main" id="{E8D6C179-82DC-0E41-B3B0-BA474E2236C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88B73E-F1E6-5349-9733-63ED16FF8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096638-0B2B-A148-ACA7-35A6FBCA8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886E1B-4914-9445-959C-56128DDBA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5097E86-E792-6C49-83A5-2E3E282839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4_3d5nc10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P1P6U0_XKk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gzlDrsdoe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AOjB7Q2KsA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Za4dmAjDP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t5bnYrw06w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FhoeFWyN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spKJsu14w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CRjwSoS6IY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T6SyNNwwg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CUWanpLiv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wy-cUuiALE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uUCZ5dhhiU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_S9BlxxjhU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iEXsnuHt4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EbJZnzjqYj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3dK8P8XZD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hALmdRghm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12D7-C4EC-FB48-B2F5-3CF8240AAC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REGLE 14 : LE PLAQUAGE</a:t>
            </a:r>
          </a:p>
        </p:txBody>
      </p:sp>
      <p:sp>
        <p:nvSpPr>
          <p:cNvPr id="5122" name="Sous-titre 2">
            <a:extLst>
              <a:ext uri="{FF2B5EF4-FFF2-40B4-BE49-F238E27FC236}">
                <a16:creationId xmlns:a16="http://schemas.microsoft.com/office/drawing/2014/main" id="{B98040DB-7638-5745-8137-2F440C3EA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640960" cy="1752600"/>
          </a:xfrm>
        </p:spPr>
        <p:txBody>
          <a:bodyPr/>
          <a:lstStyle/>
          <a:p>
            <a:pPr eaLnBrk="1" hangingPunct="1"/>
            <a:r>
              <a:rPr lang="fr-FR" altLang="fr-FR" dirty="0"/>
              <a:t>Proposition d’évolution de la règle</a:t>
            </a:r>
          </a:p>
          <a:p>
            <a:pPr eaLnBrk="1" hangingPunct="1"/>
            <a:r>
              <a:rPr lang="fr-FR" altLang="fr-FR" sz="2000" dirty="0"/>
              <a:t>MAJ </a:t>
            </a:r>
            <a:r>
              <a:rPr lang="fr-FR" altLang="fr-FR" sz="2000"/>
              <a:t>du 29/05/19</a:t>
            </a:r>
            <a:endParaRPr lang="fr-FR" altLang="fr-FR" sz="2000" dirty="0"/>
          </a:p>
          <a:p>
            <a:pPr eaLnBrk="1" hangingPunct="1"/>
            <a:r>
              <a:rPr lang="fr-FR" altLang="fr-FR" sz="2000" dirty="0"/>
              <a:t>Document réalisé en collaboration entre la Direction Technique Nationale </a:t>
            </a:r>
          </a:p>
          <a:p>
            <a:pPr eaLnBrk="1" hangingPunct="1"/>
            <a:r>
              <a:rPr lang="fr-FR" altLang="fr-FR" sz="2000" dirty="0"/>
              <a:t>et la Direction Nationale de l’Arbitrage de la F.F.R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ADA43-968B-C94C-A03F-E692E974B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 de vigilance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A95862-95D0-6C47-BC45-705E70068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endParaRPr lang="fr-FR" dirty="0"/>
          </a:p>
          <a:p>
            <a:r>
              <a:rPr lang="fr-FR" dirty="0"/>
              <a:t>Tout doit être fait pour éviter que lors d’une action de pré-plaquage les têtes des joueurs concernés (plaqueurs ou plaqué) ne soient au même niveau (haut ou bas)</a:t>
            </a:r>
          </a:p>
          <a:p>
            <a:endParaRPr lang="fr-FR" dirty="0"/>
          </a:p>
          <a:p>
            <a:r>
              <a:rPr lang="fr-FR" dirty="0"/>
              <a:t>Le joueur responsable du non-respect de cette consigne doit être sanctionné</a:t>
            </a:r>
          </a:p>
        </p:txBody>
      </p:sp>
    </p:spTree>
    <p:extLst>
      <p:ext uri="{BB962C8B-B14F-4D97-AF65-F5344CB8AC3E}">
        <p14:creationId xmlns:p14="http://schemas.microsoft.com/office/powerpoint/2010/main" val="4233106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9B921A-6642-0F49-93F6-0E3314261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8025"/>
          </a:xfrm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</a:rPr>
              <a:t>Vidéo diapo 11 </a:t>
            </a:r>
            <a:r>
              <a:rPr lang="fr-FR" sz="4000" dirty="0"/>
              <a:t>: Le plaqueur est fautif</a:t>
            </a:r>
          </a:p>
        </p:txBody>
      </p:sp>
      <p:pic>
        <p:nvPicPr>
          <p:cNvPr id="7" name="Espace réservé du contenu 6" descr="Une image contenant herbe, sport athlétique, sport, extérieur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51ABF8E3-A2F3-C843-8D47-DF39550FB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648436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football, personne, jouant&#10;&#10;Description générée automatiquement">
            <a:extLst>
              <a:ext uri="{FF2B5EF4-FFF2-40B4-BE49-F238E27FC236}">
                <a16:creationId xmlns:a16="http://schemas.microsoft.com/office/drawing/2014/main" id="{1119DFA1-F86D-C947-BB80-F2FBA82180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9" y="-18606"/>
            <a:ext cx="9144000" cy="5143501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2211877-AF6B-524F-B4F1-11C781B44628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3496961" y="1733107"/>
            <a:ext cx="377496" cy="339178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19FD6BB2-6D6D-3149-A83F-46C1799EB5E0}"/>
              </a:ext>
            </a:extLst>
          </p:cNvPr>
          <p:cNvSpPr txBox="1"/>
          <p:nvPr/>
        </p:nvSpPr>
        <p:spPr>
          <a:xfrm>
            <a:off x="3481" y="5124895"/>
            <a:ext cx="7741952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L’action de ce joueur qui arrive debout et ceinture le porteur à hauteur des épaules engendre un risque de choc entre les deux têtes </a:t>
            </a:r>
            <a:r>
              <a:rPr lang="fr-FR" sz="2800" b="1" dirty="0"/>
              <a:t>= </a:t>
            </a:r>
          </a:p>
          <a:p>
            <a:pPr algn="ctr"/>
            <a:r>
              <a:rPr lang="fr-FR" b="1" dirty="0"/>
              <a:t>il doit être sanctionné</a:t>
            </a:r>
          </a:p>
        </p:txBody>
      </p:sp>
    </p:spTree>
    <p:extLst>
      <p:ext uri="{BB962C8B-B14F-4D97-AF65-F5344CB8AC3E}">
        <p14:creationId xmlns:p14="http://schemas.microsoft.com/office/powerpoint/2010/main" val="177246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F365B-F2F5-E748-AD7B-C920D9A32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8267"/>
            <a:ext cx="8229600" cy="562074"/>
          </a:xfrm>
        </p:spPr>
        <p:txBody>
          <a:bodyPr/>
          <a:lstStyle/>
          <a:p>
            <a:r>
              <a:rPr lang="fr-FR" sz="2800" dirty="0">
                <a:solidFill>
                  <a:schemeClr val="tx1"/>
                </a:solidFill>
              </a:rPr>
              <a:t>Vidéo diapo 13 </a:t>
            </a:r>
            <a:r>
              <a:rPr lang="fr-FR" dirty="0"/>
              <a:t>: Le porteur est fautif</a:t>
            </a:r>
          </a:p>
        </p:txBody>
      </p:sp>
      <p:pic>
        <p:nvPicPr>
          <p:cNvPr id="7" name="Espace réservé du contenu 6" descr="Une image contenant herbe, football, jouant, champ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8596284A-05EE-F14F-A23D-DCE95BEF5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663"/>
            <a:ext cx="9144000" cy="5143501"/>
          </a:xfrm>
        </p:spPr>
      </p:pic>
    </p:spTree>
    <p:extLst>
      <p:ext uri="{BB962C8B-B14F-4D97-AF65-F5344CB8AC3E}">
        <p14:creationId xmlns:p14="http://schemas.microsoft.com/office/powerpoint/2010/main" val="4041357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sport athlétique, jouant, sport&#10;&#10;Description générée automatiquement">
            <a:extLst>
              <a:ext uri="{FF2B5EF4-FFF2-40B4-BE49-F238E27FC236}">
                <a16:creationId xmlns:a16="http://schemas.microsoft.com/office/drawing/2014/main" id="{FD82EF07-6693-C945-85B4-21607BC6D7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5D4F19C-4511-D149-A1A6-5DB306CA5B56}"/>
              </a:ext>
            </a:extLst>
          </p:cNvPr>
          <p:cNvCxnSpPr/>
          <p:nvPr/>
        </p:nvCxnSpPr>
        <p:spPr>
          <a:xfrm flipH="1" flipV="1">
            <a:off x="4211960" y="1916832"/>
            <a:ext cx="1584176" cy="244827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3FF0CF7-79D9-3446-9A3C-88FA4A9A5C53}"/>
              </a:ext>
            </a:extLst>
          </p:cNvPr>
          <p:cNvSpPr txBox="1"/>
          <p:nvPr/>
        </p:nvSpPr>
        <p:spPr>
          <a:xfrm>
            <a:off x="3203848" y="4221088"/>
            <a:ext cx="5940152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Le porteur du ballon en arrivant au contact du plaqueur incline son buste vers l’avant entraînant un risque de choc entre les deux têtes </a:t>
            </a:r>
          </a:p>
          <a:p>
            <a:pPr algn="ctr"/>
            <a:r>
              <a:rPr lang="fr-FR" sz="2800" b="1" dirty="0"/>
              <a:t>= </a:t>
            </a:r>
          </a:p>
          <a:p>
            <a:pPr algn="ctr"/>
            <a:r>
              <a:rPr lang="fr-FR" b="1" dirty="0"/>
              <a:t>ce joueur doit être sanctionné</a:t>
            </a:r>
          </a:p>
        </p:txBody>
      </p:sp>
    </p:spTree>
    <p:extLst>
      <p:ext uri="{BB962C8B-B14F-4D97-AF65-F5344CB8AC3E}">
        <p14:creationId xmlns:p14="http://schemas.microsoft.com/office/powerpoint/2010/main" val="1773096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45A971-584F-944D-B478-4D637A2EE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2896"/>
            <a:ext cx="9144000" cy="1143000"/>
          </a:xfrm>
          <a:solidFill>
            <a:srgbClr val="00B050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Actions autorisées</a:t>
            </a:r>
          </a:p>
        </p:txBody>
      </p:sp>
    </p:spTree>
    <p:extLst>
      <p:ext uri="{BB962C8B-B14F-4D97-AF65-F5344CB8AC3E}">
        <p14:creationId xmlns:p14="http://schemas.microsoft.com/office/powerpoint/2010/main" val="2609701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24DE1D-37D6-3D43-9B50-32624524B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980728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r>
              <a:rPr lang="fr-FR" sz="2400" b="1" dirty="0">
                <a:solidFill>
                  <a:schemeClr val="bg1"/>
                </a:solidFill>
              </a:rPr>
              <a:t>Il peut y avoir un plaquage à 2 à condition que les deux plaqueuses saisissent la porteuse du ballon l’une après l’autre</a:t>
            </a:r>
          </a:p>
        </p:txBody>
      </p:sp>
      <p:pic>
        <p:nvPicPr>
          <p:cNvPr id="5" name="Image 4" descr="Une image contenant herbe, arbre, extérieur, champ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005287D2-8BA4-A144-A69C-7F5B4D8C18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4" y="1714500"/>
            <a:ext cx="9144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6EBE388-7E34-EF4F-B907-687F1B2340C5}"/>
              </a:ext>
            </a:extLst>
          </p:cNvPr>
          <p:cNvSpPr txBox="1"/>
          <p:nvPr/>
        </p:nvSpPr>
        <p:spPr>
          <a:xfrm>
            <a:off x="2051720" y="119675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16</a:t>
            </a:r>
          </a:p>
        </p:txBody>
      </p:sp>
    </p:spTree>
    <p:extLst>
      <p:ext uri="{BB962C8B-B14F-4D97-AF65-F5344CB8AC3E}">
        <p14:creationId xmlns:p14="http://schemas.microsoft.com/office/powerpoint/2010/main" val="1464488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extérieur, football, personne&#10;&#10;Description générée automatiquement">
            <a:extLst>
              <a:ext uri="{FF2B5EF4-FFF2-40B4-BE49-F238E27FC236}">
                <a16:creationId xmlns:a16="http://schemas.microsoft.com/office/drawing/2014/main" id="{4608103E-004F-CD4A-8D8C-F76E6DFD5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2A89AD26-1977-7F42-A423-6474C64337E1}"/>
              </a:ext>
            </a:extLst>
          </p:cNvPr>
          <p:cNvCxnSpPr>
            <a:cxnSpLocks/>
          </p:cNvCxnSpPr>
          <p:nvPr/>
        </p:nvCxnSpPr>
        <p:spPr>
          <a:xfrm flipH="1" flipV="1">
            <a:off x="5148064" y="2319722"/>
            <a:ext cx="1296144" cy="50405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20B23A2E-3415-9D4C-99A7-D1E47488333C}"/>
              </a:ext>
            </a:extLst>
          </p:cNvPr>
          <p:cNvSpPr txBox="1"/>
          <p:nvPr/>
        </p:nvSpPr>
        <p:spPr>
          <a:xfrm>
            <a:off x="6444208" y="2204864"/>
            <a:ext cx="2376264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La première joueuse ne parvient pas à faire tomber la porteuse de balle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8EA907E4-3245-BA4B-96E6-F0AB822DFCB3}"/>
              </a:ext>
            </a:extLst>
          </p:cNvPr>
          <p:cNvCxnSpPr>
            <a:cxnSpLocks/>
          </p:cNvCxnSpPr>
          <p:nvPr/>
        </p:nvCxnSpPr>
        <p:spPr>
          <a:xfrm flipH="1">
            <a:off x="2195736" y="620688"/>
            <a:ext cx="1368152" cy="1296144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DCD383F9-79B8-4748-AC5D-2C58367DF824}"/>
              </a:ext>
            </a:extLst>
          </p:cNvPr>
          <p:cNvSpPr txBox="1"/>
          <p:nvPr/>
        </p:nvSpPr>
        <p:spPr>
          <a:xfrm>
            <a:off x="3563888" y="297522"/>
            <a:ext cx="4824536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Une 2</a:t>
            </a:r>
            <a:r>
              <a:rPr lang="fr-FR" b="1" baseline="30000" dirty="0">
                <a:solidFill>
                  <a:schemeClr val="bg1"/>
                </a:solidFill>
              </a:rPr>
              <a:t>ème</a:t>
            </a:r>
            <a:r>
              <a:rPr lang="fr-FR" b="1" dirty="0">
                <a:solidFill>
                  <a:schemeClr val="bg1"/>
                </a:solidFill>
              </a:rPr>
              <a:t> joueuse peut intervenir dans un second temps pour plaquer </a:t>
            </a:r>
          </a:p>
        </p:txBody>
      </p:sp>
    </p:spTree>
    <p:extLst>
      <p:ext uri="{BB962C8B-B14F-4D97-AF65-F5344CB8AC3E}">
        <p14:creationId xmlns:p14="http://schemas.microsoft.com/office/powerpoint/2010/main" val="472380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95A480-2B68-A246-8453-6CD0BD9E6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1036712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Plaquage en poursuite la taille est toujours la cible haute </a:t>
            </a:r>
          </a:p>
        </p:txBody>
      </p:sp>
      <p:pic>
        <p:nvPicPr>
          <p:cNvPr id="5" name="Image 4" descr="Une image contenant herbe, extérieur, ciel, clôture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B30E69D5-DA22-6043-B5DF-032F717F2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BE05F2A-E685-EE45-9BEA-2527649A0E06}"/>
              </a:ext>
            </a:extLst>
          </p:cNvPr>
          <p:cNvSpPr txBox="1"/>
          <p:nvPr/>
        </p:nvSpPr>
        <p:spPr>
          <a:xfrm>
            <a:off x="1979712" y="1095538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18</a:t>
            </a:r>
          </a:p>
        </p:txBody>
      </p:sp>
    </p:spTree>
    <p:extLst>
      <p:ext uri="{BB962C8B-B14F-4D97-AF65-F5344CB8AC3E}">
        <p14:creationId xmlns:p14="http://schemas.microsoft.com/office/powerpoint/2010/main" val="3148667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B0124C-D902-874A-9932-CAAB94CBF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1124744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Joueuse « arracheuse » pas de danger </a:t>
            </a:r>
          </a:p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= le jeu continue</a:t>
            </a:r>
          </a:p>
        </p:txBody>
      </p:sp>
      <p:pic>
        <p:nvPicPr>
          <p:cNvPr id="5" name="Image 4" descr="Une image contenant herbe, ciel, extérieur, champ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72CDB7EA-B1FC-204B-A915-F3715345AB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C098E8F-6832-CF47-BEF4-DDFDAF7A92ED}"/>
              </a:ext>
            </a:extLst>
          </p:cNvPr>
          <p:cNvSpPr txBox="1"/>
          <p:nvPr/>
        </p:nvSpPr>
        <p:spPr>
          <a:xfrm>
            <a:off x="1835696" y="1196752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19</a:t>
            </a:r>
          </a:p>
        </p:txBody>
      </p:sp>
    </p:spTree>
    <p:extLst>
      <p:ext uri="{BB962C8B-B14F-4D97-AF65-F5344CB8AC3E}">
        <p14:creationId xmlns:p14="http://schemas.microsoft.com/office/powerpoint/2010/main" val="1537271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733085-200B-4240-9AA0-AD0558622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/>
              <a:t>Nouvelle définition</a:t>
            </a:r>
          </a:p>
        </p:txBody>
      </p:sp>
      <p:sp>
        <p:nvSpPr>
          <p:cNvPr id="6146" name="Espace réservé du contenu 2">
            <a:extLst>
              <a:ext uri="{FF2B5EF4-FFF2-40B4-BE49-F238E27FC236}">
                <a16:creationId xmlns:a16="http://schemas.microsoft.com/office/drawing/2014/main" id="{FAB6F4C4-CD83-0643-BE80-5DA0FB2F5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 dirty="0"/>
          </a:p>
          <a:p>
            <a:pPr eaLnBrk="1" hangingPunct="1"/>
            <a:r>
              <a:rPr lang="fr-FR" dirty="0"/>
              <a:t>Un joueur est autorisé à plaquer un adversaire porteur du ballon en le ceinturant à l’aide des deux bras, </a:t>
            </a:r>
            <a:r>
              <a:rPr lang="fr-FR" b="1" dirty="0"/>
              <a:t>de la taille*</a:t>
            </a:r>
            <a:r>
              <a:rPr lang="fr-FR" dirty="0"/>
              <a:t> jusqu’aux pieds.</a:t>
            </a:r>
          </a:p>
          <a:p>
            <a:pPr marL="0" indent="0" eaLnBrk="1" hangingPunct="1">
              <a:buNone/>
            </a:pPr>
            <a:endParaRPr lang="fr-FR" dirty="0"/>
          </a:p>
          <a:p>
            <a:pPr marL="0" indent="0" eaLnBrk="1" hangingPunct="1">
              <a:buNone/>
            </a:pPr>
            <a:r>
              <a:rPr lang="fr-FR" altLang="fr-FR" sz="2400" b="1" dirty="0"/>
              <a:t>*</a:t>
            </a:r>
            <a:r>
              <a:rPr lang="fr-FR" altLang="fr-FR" sz="2400" dirty="0"/>
              <a:t>La taille est la partie du corps située entre les côtes (</a:t>
            </a:r>
            <a:r>
              <a:rPr lang="fr-FR" altLang="fr-FR" sz="2400"/>
              <a:t>ou thorax) et </a:t>
            </a:r>
            <a:r>
              <a:rPr lang="fr-FR" altLang="fr-FR" sz="2400" dirty="0"/>
              <a:t>les hanches. C’est la partie la plus étroite du torse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extérieur, champ, ciel&#10;&#10;Description générée automatiquement">
            <a:extLst>
              <a:ext uri="{FF2B5EF4-FFF2-40B4-BE49-F238E27FC236}">
                <a16:creationId xmlns:a16="http://schemas.microsoft.com/office/drawing/2014/main" id="{091239B7-950B-FB4E-BDE3-A0EB96E99C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9144000" cy="5143501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BBB7A35D-DB16-6949-AB64-FD4FF695245C}"/>
              </a:ext>
            </a:extLst>
          </p:cNvPr>
          <p:cNvCxnSpPr/>
          <p:nvPr/>
        </p:nvCxnSpPr>
        <p:spPr>
          <a:xfrm flipV="1">
            <a:off x="3347864" y="2708920"/>
            <a:ext cx="2736304" cy="115212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CE56A3A0-659D-FF45-8801-24F63B676554}"/>
              </a:ext>
            </a:extLst>
          </p:cNvPr>
          <p:cNvSpPr txBox="1"/>
          <p:nvPr/>
        </p:nvSpPr>
        <p:spPr>
          <a:xfrm>
            <a:off x="539552" y="3284984"/>
            <a:ext cx="2808312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La main de la joueuse est ouverte, son bras n’est pas « armé » = pas de danger</a:t>
            </a:r>
          </a:p>
        </p:txBody>
      </p:sp>
    </p:spTree>
    <p:extLst>
      <p:ext uri="{BB962C8B-B14F-4D97-AF65-F5344CB8AC3E}">
        <p14:creationId xmlns:p14="http://schemas.microsoft.com/office/powerpoint/2010/main" val="2848732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9C35097-05A1-864F-A641-C9380C073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1612776"/>
          </a:xfrm>
          <a:solidFill>
            <a:srgbClr val="00B05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Un joueur « arracheur » peut se saisir du ballon pendant que le porteur est plaqué par un autre joueur</a:t>
            </a:r>
          </a:p>
        </p:txBody>
      </p:sp>
      <p:pic>
        <p:nvPicPr>
          <p:cNvPr id="5" name="Image 4" descr="Une image contenant ciel, herbe, extérieur, champ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D0C873FB-649E-8945-A264-26AC3E9F88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AF1AA6-F86D-104E-A552-909B3E910AF2}"/>
              </a:ext>
            </a:extLst>
          </p:cNvPr>
          <p:cNvSpPr txBox="1"/>
          <p:nvPr/>
        </p:nvSpPr>
        <p:spPr>
          <a:xfrm>
            <a:off x="2843808" y="171619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21</a:t>
            </a:r>
          </a:p>
        </p:txBody>
      </p:sp>
    </p:spTree>
    <p:extLst>
      <p:ext uri="{BB962C8B-B14F-4D97-AF65-F5344CB8AC3E}">
        <p14:creationId xmlns:p14="http://schemas.microsoft.com/office/powerpoint/2010/main" val="2150963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AAAFE-9C49-6846-82EE-0D1ED217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00B050"/>
          </a:solidFill>
        </p:spPr>
        <p:txBody>
          <a:bodyPr/>
          <a:lstStyle/>
          <a:p>
            <a:r>
              <a:rPr lang="fr-FR" sz="2800" dirty="0" err="1">
                <a:solidFill>
                  <a:schemeClr val="bg1"/>
                </a:solidFill>
              </a:rPr>
              <a:t>pick</a:t>
            </a:r>
            <a:r>
              <a:rPr lang="fr-FR" sz="2800" dirty="0">
                <a:solidFill>
                  <a:schemeClr val="bg1"/>
                </a:solidFill>
              </a:rPr>
              <a:t> and go le joueur ramasse le ballon et se redresse avant d’aller au contact des opposants proches = jeu</a:t>
            </a:r>
          </a:p>
        </p:txBody>
      </p:sp>
      <p:pic>
        <p:nvPicPr>
          <p:cNvPr id="7" name="Espace réservé du contenu 6" descr="Une image contenant herbe, arbre, ciel, extérieur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C047154E-4B24-A344-9980-434BB6573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1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480D1C5-3A8D-8D4F-94CE-F9CF3424E88D}"/>
              </a:ext>
            </a:extLst>
          </p:cNvPr>
          <p:cNvSpPr txBox="1"/>
          <p:nvPr/>
        </p:nvSpPr>
        <p:spPr>
          <a:xfrm>
            <a:off x="2339752" y="126876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22</a:t>
            </a:r>
          </a:p>
        </p:txBody>
      </p:sp>
    </p:spTree>
    <p:extLst>
      <p:ext uri="{BB962C8B-B14F-4D97-AF65-F5344CB8AC3E}">
        <p14:creationId xmlns:p14="http://schemas.microsoft.com/office/powerpoint/2010/main" val="3990557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arbre, ciel, extérieur&#10;&#10;Description générée automatiquement">
            <a:extLst>
              <a:ext uri="{FF2B5EF4-FFF2-40B4-BE49-F238E27FC236}">
                <a16:creationId xmlns:a16="http://schemas.microsoft.com/office/drawing/2014/main" id="{E17C0734-E114-B446-8F0C-FC8D0F41B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8575302B-A171-6943-B57F-3E7553D24C35}"/>
              </a:ext>
            </a:extLst>
          </p:cNvPr>
          <p:cNvCxnSpPr/>
          <p:nvPr/>
        </p:nvCxnSpPr>
        <p:spPr>
          <a:xfrm flipH="1" flipV="1">
            <a:off x="4355976" y="2132856"/>
            <a:ext cx="864096" cy="158417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882602C4-3F30-944F-B3C8-DB9EBE2CB02C}"/>
              </a:ext>
            </a:extLst>
          </p:cNvPr>
          <p:cNvSpPr txBox="1"/>
          <p:nvPr/>
        </p:nvSpPr>
        <p:spPr>
          <a:xfrm>
            <a:off x="2483768" y="3717032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Le porteur du ballon s’est redressé avant le contact, l’opposant peut se positionner pour plaquer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= 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</a:rPr>
              <a:t>le jeu continue</a:t>
            </a:r>
          </a:p>
        </p:txBody>
      </p:sp>
    </p:spTree>
    <p:extLst>
      <p:ext uri="{BB962C8B-B14F-4D97-AF65-F5344CB8AC3E}">
        <p14:creationId xmlns:p14="http://schemas.microsoft.com/office/powerpoint/2010/main" val="3434837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F31FE8-9D95-8541-BAAC-AA50BF71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6912"/>
            <a:ext cx="9144000" cy="1143000"/>
          </a:xfrm>
          <a:solidFill>
            <a:srgbClr val="FF0000"/>
          </a:solidFill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Actions interdites</a:t>
            </a:r>
          </a:p>
        </p:txBody>
      </p:sp>
    </p:spTree>
    <p:extLst>
      <p:ext uri="{BB962C8B-B14F-4D97-AF65-F5344CB8AC3E}">
        <p14:creationId xmlns:p14="http://schemas.microsoft.com/office/powerpoint/2010/main" val="878642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565A93-2DDC-5443-9F6C-D07BD591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1180728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Un joueur ne doit pas se jeter dans les pieds du porteur du ballon </a:t>
            </a:r>
          </a:p>
        </p:txBody>
      </p:sp>
      <p:pic>
        <p:nvPicPr>
          <p:cNvPr id="5" name="Image 4" descr="Une image contenant herbe, ciel, extérieur, sport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D612EB9E-7E99-5946-B5FD-C273ABCC32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1924"/>
            <a:ext cx="9144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11FAB80-4071-F347-9C95-E80D3E238AA4}"/>
              </a:ext>
            </a:extLst>
          </p:cNvPr>
          <p:cNvSpPr txBox="1"/>
          <p:nvPr/>
        </p:nvSpPr>
        <p:spPr>
          <a:xfrm>
            <a:off x="2339752" y="1268760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25</a:t>
            </a:r>
          </a:p>
        </p:txBody>
      </p:sp>
    </p:spTree>
    <p:extLst>
      <p:ext uri="{BB962C8B-B14F-4D97-AF65-F5344CB8AC3E}">
        <p14:creationId xmlns:p14="http://schemas.microsoft.com/office/powerpoint/2010/main" val="23041827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79582F9-0FCA-0741-BAB8-6A8F1F3FD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1108720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Une joueuse ne doit pas projeter son adversaire au sol en la saisissant par le haut du corps</a:t>
            </a:r>
          </a:p>
        </p:txBody>
      </p:sp>
      <p:pic>
        <p:nvPicPr>
          <p:cNvPr id="5" name="Image 4" descr="Une image contenant herbe, ciel, extérieur, champ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F7E98761-5775-DD4B-8B2C-D81C88B07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499"/>
            <a:ext cx="9144000" cy="514350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66AD3CF-46F9-654C-BB44-3D18BD0D4722}"/>
              </a:ext>
            </a:extLst>
          </p:cNvPr>
          <p:cNvSpPr txBox="1"/>
          <p:nvPr/>
        </p:nvSpPr>
        <p:spPr>
          <a:xfrm>
            <a:off x="2123728" y="1196752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26</a:t>
            </a:r>
          </a:p>
        </p:txBody>
      </p:sp>
    </p:spTree>
    <p:extLst>
      <p:ext uri="{BB962C8B-B14F-4D97-AF65-F5344CB8AC3E}">
        <p14:creationId xmlns:p14="http://schemas.microsoft.com/office/powerpoint/2010/main" val="21017444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431F61-BE7F-AB43-80B9-36EE8D90F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1108720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Plaquage en poursuite : la cible est trop haute = cette joueuse doit être sanctionnée</a:t>
            </a:r>
          </a:p>
        </p:txBody>
      </p:sp>
      <p:pic>
        <p:nvPicPr>
          <p:cNvPr id="5" name="Image 4" descr="Une image contenant herbe, extérieur, montagne, ciel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13CC3CEB-E0DD-D84D-97BE-3ED4D35B0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1"/>
            <a:ext cx="9144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0104A2D-6DE0-EF44-81DE-2947075DBFCD}"/>
              </a:ext>
            </a:extLst>
          </p:cNvPr>
          <p:cNvSpPr txBox="1"/>
          <p:nvPr/>
        </p:nvSpPr>
        <p:spPr>
          <a:xfrm>
            <a:off x="2339752" y="1196752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27</a:t>
            </a:r>
          </a:p>
        </p:txBody>
      </p:sp>
    </p:spTree>
    <p:extLst>
      <p:ext uri="{BB962C8B-B14F-4D97-AF65-F5344CB8AC3E}">
        <p14:creationId xmlns:p14="http://schemas.microsoft.com/office/powerpoint/2010/main" val="3508055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CB6E32-873B-CA4B-A3DF-6B0893C2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680" y="0"/>
            <a:ext cx="9144000" cy="980728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Le plaquage dit « cuillère » est interdit</a:t>
            </a:r>
          </a:p>
        </p:txBody>
      </p:sp>
      <p:pic>
        <p:nvPicPr>
          <p:cNvPr id="5" name="Image 4" descr="Une image contenant herbe, ciel, extérieur, montagne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0A559D3A-6A16-3840-AAF9-65F48CB13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945"/>
            <a:ext cx="9134320" cy="51380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322E1AB-55E6-9C43-B0A1-C39DDEB0ABE1}"/>
              </a:ext>
            </a:extLst>
          </p:cNvPr>
          <p:cNvSpPr txBox="1"/>
          <p:nvPr/>
        </p:nvSpPr>
        <p:spPr>
          <a:xfrm>
            <a:off x="2330072" y="1155798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28</a:t>
            </a:r>
          </a:p>
        </p:txBody>
      </p:sp>
    </p:spTree>
    <p:extLst>
      <p:ext uri="{BB962C8B-B14F-4D97-AF65-F5344CB8AC3E}">
        <p14:creationId xmlns:p14="http://schemas.microsoft.com/office/powerpoint/2010/main" val="3510827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CB6E32-873B-CA4B-A3DF-6B0893C2A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9680" y="0"/>
            <a:ext cx="9144000" cy="980728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Le plaquage à 2 avec une intervention simultanée des 2 joueuses est interdit</a:t>
            </a:r>
          </a:p>
        </p:txBody>
      </p:sp>
      <p:pic>
        <p:nvPicPr>
          <p:cNvPr id="5" name="Image 4" descr="Une image contenant herbe, extérieur, arbre, football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AFAE196E-47FA-FB4A-B0CB-FD829B6BF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9945"/>
            <a:ext cx="9134320" cy="51380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86CE4C7-5A6E-C644-911F-8E80FEBCDD30}"/>
              </a:ext>
            </a:extLst>
          </p:cNvPr>
          <p:cNvSpPr txBox="1"/>
          <p:nvPr/>
        </p:nvSpPr>
        <p:spPr>
          <a:xfrm>
            <a:off x="1979712" y="112474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29</a:t>
            </a:r>
          </a:p>
        </p:txBody>
      </p:sp>
    </p:spTree>
    <p:extLst>
      <p:ext uri="{BB962C8B-B14F-4D97-AF65-F5344CB8AC3E}">
        <p14:creationId xmlns:p14="http://schemas.microsoft.com/office/powerpoint/2010/main" val="196974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E455A7-F113-9049-B7CE-2F55CD3F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fr-FR" dirty="0"/>
              <a:t>Catégories concernées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CEE9B2-614A-BD4E-9DA0-21B0F5F16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6555"/>
            <a:ext cx="8229600" cy="5144733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Application de cette règle à titre expérimental à toutes les compétitions des catégories C’, C et D pour la saison 2019/2020</a:t>
            </a:r>
          </a:p>
          <a:p>
            <a:pPr lvl="1"/>
            <a:r>
              <a:rPr lang="fr-FR" sz="3600" b="1" dirty="0"/>
              <a:t>C’ </a:t>
            </a:r>
            <a:r>
              <a:rPr lang="fr-FR" dirty="0"/>
              <a:t>: 2</a:t>
            </a:r>
            <a:r>
              <a:rPr lang="fr-FR" baseline="30000" dirty="0"/>
              <a:t>ème</a:t>
            </a:r>
            <a:r>
              <a:rPr lang="fr-FR" dirty="0"/>
              <a:t> et 3</a:t>
            </a:r>
            <a:r>
              <a:rPr lang="fr-FR" baseline="30000" dirty="0"/>
              <a:t>ème</a:t>
            </a:r>
            <a:r>
              <a:rPr lang="fr-FR" dirty="0"/>
              <a:t> division fédérale – Fédérale B - Excellence B – Fédérale 1 féminine </a:t>
            </a:r>
          </a:p>
          <a:p>
            <a:pPr lvl="1"/>
            <a:r>
              <a:rPr lang="fr-FR" sz="3600" b="1" dirty="0"/>
              <a:t>C</a:t>
            </a:r>
            <a:r>
              <a:rPr lang="fr-FR" sz="3600" dirty="0"/>
              <a:t> </a:t>
            </a:r>
            <a:r>
              <a:rPr lang="fr-FR" dirty="0"/>
              <a:t>: Séries régionales – Réserves honneur – Rugby entreprises – Fédérale 2 féminine – M19 Ligue 1 et 2 – M16 Ligue 1 et 2 – Fédérale M18 Féminine</a:t>
            </a:r>
          </a:p>
          <a:p>
            <a:pPr lvl="1"/>
            <a:r>
              <a:rPr lang="fr-FR" sz="3600" b="1" dirty="0"/>
              <a:t>D</a:t>
            </a:r>
            <a:r>
              <a:rPr lang="fr-FR" b="1" dirty="0"/>
              <a:t> </a:t>
            </a:r>
            <a:r>
              <a:rPr lang="fr-FR" dirty="0"/>
              <a:t>: Jeu à 10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62977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ce réservé du contenu 14" descr="Une image contenant herbe, extérieur, football, boule&#10;&#10;Description générée automatiquement">
            <a:extLst>
              <a:ext uri="{FF2B5EF4-FFF2-40B4-BE49-F238E27FC236}">
                <a16:creationId xmlns:a16="http://schemas.microsoft.com/office/drawing/2014/main" id="{BFE30528-3181-C348-918C-A52BC385A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1"/>
          </a:xfr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4EC7D9C-F41B-6940-8C24-EB21BA0DBF83}"/>
              </a:ext>
            </a:extLst>
          </p:cNvPr>
          <p:cNvCxnSpPr/>
          <p:nvPr/>
        </p:nvCxnSpPr>
        <p:spPr>
          <a:xfrm flipV="1">
            <a:off x="2483768" y="1844824"/>
            <a:ext cx="1728192" cy="648072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7EEE7E5-5DC8-6B47-9B49-49D49EE81971}"/>
              </a:ext>
            </a:extLst>
          </p:cNvPr>
          <p:cNvCxnSpPr>
            <a:cxnSpLocks/>
          </p:cNvCxnSpPr>
          <p:nvPr/>
        </p:nvCxnSpPr>
        <p:spPr>
          <a:xfrm flipV="1">
            <a:off x="2483768" y="1988840"/>
            <a:ext cx="3330116" cy="50405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EC33529A-AC3E-7647-9607-EBE781D7B95A}"/>
              </a:ext>
            </a:extLst>
          </p:cNvPr>
          <p:cNvSpPr txBox="1"/>
          <p:nvPr/>
        </p:nvSpPr>
        <p:spPr>
          <a:xfrm>
            <a:off x="179512" y="1477233"/>
            <a:ext cx="2304256" cy="203132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Les têtes des 2 plaqueuses se situent à la même hauteur en même temps = risque de choc tête contre tête = danger</a:t>
            </a:r>
          </a:p>
        </p:txBody>
      </p:sp>
    </p:spTree>
    <p:extLst>
      <p:ext uri="{BB962C8B-B14F-4D97-AF65-F5344CB8AC3E}">
        <p14:creationId xmlns:p14="http://schemas.microsoft.com/office/powerpoint/2010/main" val="386230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A29200-4DBB-4047-8C65-D189C149B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1180728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Un joueur ne doit pas venir bloquer les bras du porteur</a:t>
            </a:r>
          </a:p>
        </p:txBody>
      </p:sp>
      <p:pic>
        <p:nvPicPr>
          <p:cNvPr id="5" name="Image 4" descr="Une image contenant herbe, extérieur, personne, ciel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258DE094-CE59-E848-BD83-E3AC95C36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75434B-82DD-DC45-ABB2-253620684A48}"/>
              </a:ext>
            </a:extLst>
          </p:cNvPr>
          <p:cNvSpPr txBox="1"/>
          <p:nvPr/>
        </p:nvSpPr>
        <p:spPr>
          <a:xfrm>
            <a:off x="2411760" y="1268760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31</a:t>
            </a:r>
          </a:p>
        </p:txBody>
      </p:sp>
    </p:spTree>
    <p:extLst>
      <p:ext uri="{BB962C8B-B14F-4D97-AF65-F5344CB8AC3E}">
        <p14:creationId xmlns:p14="http://schemas.microsoft.com/office/powerpoint/2010/main" val="3900634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90AA08-F3E8-F44B-B8C6-01935AF215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9"/>
            <a:ext cx="9144000" cy="1612776"/>
          </a:xfrm>
          <a:solidFill>
            <a:srgbClr val="FF0000"/>
          </a:solidFill>
        </p:spPr>
        <p:txBody>
          <a:bodyPr/>
          <a:lstStyle/>
          <a:p>
            <a:pPr marL="0" indent="0" algn="ctr">
              <a:buNone/>
            </a:pPr>
            <a:r>
              <a:rPr lang="fr-FR" b="1" dirty="0">
                <a:solidFill>
                  <a:schemeClr val="bg1"/>
                </a:solidFill>
              </a:rPr>
              <a:t>Le joueur vient percuter son vis-à-vis au niveau du torse avec un « armer » du bras = jeu dangereux, ce joueur doit être sanctionné</a:t>
            </a:r>
          </a:p>
        </p:txBody>
      </p:sp>
      <p:pic>
        <p:nvPicPr>
          <p:cNvPr id="5" name="Image 4" descr="Une image contenant herbe, extérieur, ciel, sport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FCCA1345-7E84-9E43-9162-C4F0844F6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481"/>
            <a:ext cx="9144000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20D31AC-82C4-994C-8C6F-3080CBC63A7E}"/>
              </a:ext>
            </a:extLst>
          </p:cNvPr>
          <p:cNvSpPr txBox="1"/>
          <p:nvPr/>
        </p:nvSpPr>
        <p:spPr>
          <a:xfrm>
            <a:off x="2627784" y="177281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32</a:t>
            </a:r>
          </a:p>
        </p:txBody>
      </p:sp>
    </p:spTree>
    <p:extLst>
      <p:ext uri="{BB962C8B-B14F-4D97-AF65-F5344CB8AC3E}">
        <p14:creationId xmlns:p14="http://schemas.microsoft.com/office/powerpoint/2010/main" val="1344660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extérieur, ciel, clôture&#10;&#10;Description générée automatiquement">
            <a:extLst>
              <a:ext uri="{FF2B5EF4-FFF2-40B4-BE49-F238E27FC236}">
                <a16:creationId xmlns:a16="http://schemas.microsoft.com/office/drawing/2014/main" id="{C54CA3FD-673D-8041-8F45-C855410FE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367"/>
            <a:ext cx="9144000" cy="5143500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AD24218-CD06-B14C-9180-01CB0B611AF0}"/>
              </a:ext>
            </a:extLst>
          </p:cNvPr>
          <p:cNvCxnSpPr>
            <a:cxnSpLocks/>
          </p:cNvCxnSpPr>
          <p:nvPr/>
        </p:nvCxnSpPr>
        <p:spPr>
          <a:xfrm flipV="1">
            <a:off x="3419872" y="2924944"/>
            <a:ext cx="2664296" cy="936104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C62A6FDE-B62D-1A44-8370-CEBCE8A5FFA9}"/>
              </a:ext>
            </a:extLst>
          </p:cNvPr>
          <p:cNvSpPr txBox="1"/>
          <p:nvPr/>
        </p:nvSpPr>
        <p:spPr>
          <a:xfrm>
            <a:off x="467544" y="3068960"/>
            <a:ext cx="2880320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 bras du joueur est « armé », son poing est fermé = danger</a:t>
            </a:r>
          </a:p>
        </p:txBody>
      </p:sp>
    </p:spTree>
    <p:extLst>
      <p:ext uri="{BB962C8B-B14F-4D97-AF65-F5344CB8AC3E}">
        <p14:creationId xmlns:p14="http://schemas.microsoft.com/office/powerpoint/2010/main" val="2274263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DAAAFE-9C49-6846-82EE-0D1ED2173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0000"/>
          </a:solidFill>
        </p:spPr>
        <p:txBody>
          <a:bodyPr/>
          <a:lstStyle/>
          <a:p>
            <a:r>
              <a:rPr lang="fr-FR" sz="2800" dirty="0" err="1">
                <a:solidFill>
                  <a:schemeClr val="bg1"/>
                </a:solidFill>
              </a:rPr>
              <a:t>Pick</a:t>
            </a:r>
            <a:r>
              <a:rPr lang="fr-FR" sz="2800" dirty="0">
                <a:solidFill>
                  <a:schemeClr val="bg1"/>
                </a:solidFill>
              </a:rPr>
              <a:t> and go le joueur ramasse et percute la tête en avant vers des opposants proches = pénalité</a:t>
            </a:r>
          </a:p>
        </p:txBody>
      </p:sp>
      <p:pic>
        <p:nvPicPr>
          <p:cNvPr id="7" name="Espace réservé du contenu 6" descr="Une image contenant herbe, ciel, arbre, extérieur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1CD0C3ED-7516-124A-B13D-032662A5F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1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9CAC985-BB46-804E-ABD8-7221A08A1136}"/>
              </a:ext>
            </a:extLst>
          </p:cNvPr>
          <p:cNvSpPr txBox="1"/>
          <p:nvPr/>
        </p:nvSpPr>
        <p:spPr>
          <a:xfrm>
            <a:off x="2339752" y="126876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34</a:t>
            </a:r>
          </a:p>
        </p:txBody>
      </p:sp>
    </p:spTree>
    <p:extLst>
      <p:ext uri="{BB962C8B-B14F-4D97-AF65-F5344CB8AC3E}">
        <p14:creationId xmlns:p14="http://schemas.microsoft.com/office/powerpoint/2010/main" val="17152025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ciel, extérieur, arbre&#10;&#10;Description générée automatiquement">
            <a:extLst>
              <a:ext uri="{FF2B5EF4-FFF2-40B4-BE49-F238E27FC236}">
                <a16:creationId xmlns:a16="http://schemas.microsoft.com/office/drawing/2014/main" id="{52DDFEEB-FA82-DA41-9022-D236758D9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"/>
            <a:ext cx="9184305" cy="5166172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EC35037-B1A6-4F4F-95F5-7BDB07846841}"/>
              </a:ext>
            </a:extLst>
          </p:cNvPr>
          <p:cNvCxnSpPr/>
          <p:nvPr/>
        </p:nvCxnSpPr>
        <p:spPr>
          <a:xfrm flipH="1" flipV="1">
            <a:off x="3995936" y="2348880"/>
            <a:ext cx="1656184" cy="144016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4ADB649D-E8A0-5D4C-AA33-FC1ED33C564E}"/>
              </a:ext>
            </a:extLst>
          </p:cNvPr>
          <p:cNvSpPr txBox="1"/>
          <p:nvPr/>
        </p:nvSpPr>
        <p:spPr>
          <a:xfrm>
            <a:off x="2943616" y="3789040"/>
            <a:ext cx="5732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 porteur du ballon s’engage la tête en avant ne permettant pas au plaqueur de se positionner = Pénalité contre le porteur </a:t>
            </a:r>
          </a:p>
        </p:txBody>
      </p:sp>
    </p:spTree>
    <p:extLst>
      <p:ext uri="{BB962C8B-B14F-4D97-AF65-F5344CB8AC3E}">
        <p14:creationId xmlns:p14="http://schemas.microsoft.com/office/powerpoint/2010/main" val="25873757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7008BD-778C-0547-9114-B78124F76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Protocole de suivi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E144C2-DAD2-204D-8163-B2653E5D8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18556"/>
            <a:ext cx="8229600" cy="2620888"/>
          </a:xfrm>
        </p:spPr>
        <p:txBody>
          <a:bodyPr/>
          <a:lstStyle/>
          <a:p>
            <a:r>
              <a:rPr lang="fr-FR" dirty="0"/>
              <a:t>Fédérale 2 </a:t>
            </a:r>
          </a:p>
          <a:p>
            <a:pPr lvl="1"/>
            <a:r>
              <a:rPr lang="fr-FR" dirty="0"/>
              <a:t>Suivi scientifique poussé (statistiques comparatives entre les saisons 18/19 et 19/20) pour transmission à World Rugby</a:t>
            </a:r>
          </a:p>
          <a:p>
            <a:pPr lvl="1"/>
            <a:r>
              <a:rPr lang="fr-FR" dirty="0"/>
              <a:t>Complété par le suivi d’accidentologie</a:t>
            </a:r>
          </a:p>
        </p:txBody>
      </p:sp>
    </p:spTree>
    <p:extLst>
      <p:ext uri="{BB962C8B-B14F-4D97-AF65-F5344CB8AC3E}">
        <p14:creationId xmlns:p14="http://schemas.microsoft.com/office/powerpoint/2010/main" val="41244925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ED943C-C1B1-B840-B27D-6ADCF9579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Protocole de suivi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B2BFFC-C7EC-1C4E-825E-0A33A08D8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98025"/>
            <a:ext cx="8229600" cy="2283104"/>
          </a:xfrm>
        </p:spPr>
        <p:txBody>
          <a:bodyPr/>
          <a:lstStyle/>
          <a:p>
            <a:r>
              <a:rPr lang="fr-FR" dirty="0"/>
              <a:t>Pour les autres compétitions</a:t>
            </a:r>
          </a:p>
          <a:p>
            <a:pPr lvl="1"/>
            <a:r>
              <a:rPr lang="fr-FR" dirty="0"/>
              <a:t>Bilans à </a:t>
            </a:r>
            <a:r>
              <a:rPr lang="fr-FR" dirty="0" err="1"/>
              <a:t>mi-saison</a:t>
            </a:r>
            <a:r>
              <a:rPr lang="fr-FR" dirty="0"/>
              <a:t> et fin de saison avec un retour des clubs (questionnaire)</a:t>
            </a:r>
          </a:p>
        </p:txBody>
      </p:sp>
    </p:spTree>
    <p:extLst>
      <p:ext uri="{BB962C8B-B14F-4D97-AF65-F5344CB8AC3E}">
        <p14:creationId xmlns:p14="http://schemas.microsoft.com/office/powerpoint/2010/main" val="105996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herbe, extérieur, arbre, sport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A33CFDCA-BE53-3048-AFB5-53DE44E9F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" y="980728"/>
            <a:ext cx="9147440" cy="5145436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6403343-FF09-3E47-A590-886B0C12D2F9}"/>
              </a:ext>
            </a:extLst>
          </p:cNvPr>
          <p:cNvSpPr txBox="1"/>
          <p:nvPr/>
        </p:nvSpPr>
        <p:spPr>
          <a:xfrm>
            <a:off x="971600" y="260648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extérieur, champ, ciel&#10;&#10;Description générée automatiquement">
            <a:extLst>
              <a:ext uri="{FF2B5EF4-FFF2-40B4-BE49-F238E27FC236}">
                <a16:creationId xmlns:a16="http://schemas.microsoft.com/office/drawing/2014/main" id="{523F2668-270C-5B42-844D-A20021F026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9184304" cy="5166171"/>
          </a:xfr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90DE400-5C3F-C140-845F-765052642802}"/>
              </a:ext>
            </a:extLst>
          </p:cNvPr>
          <p:cNvCxnSpPr>
            <a:cxnSpLocks/>
          </p:cNvCxnSpPr>
          <p:nvPr/>
        </p:nvCxnSpPr>
        <p:spPr>
          <a:xfrm flipH="1" flipV="1">
            <a:off x="4067944" y="3501008"/>
            <a:ext cx="504056" cy="136815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8801850-A1BB-5346-9ABB-CBECFF0DEDCB}"/>
              </a:ext>
            </a:extLst>
          </p:cNvPr>
          <p:cNvCxnSpPr>
            <a:cxnSpLocks/>
          </p:cNvCxnSpPr>
          <p:nvPr/>
        </p:nvCxnSpPr>
        <p:spPr>
          <a:xfrm flipV="1">
            <a:off x="4592152" y="3140968"/>
            <a:ext cx="195872" cy="1728192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68D5E630-EC43-CC43-AF78-39D839E03E42}"/>
              </a:ext>
            </a:extLst>
          </p:cNvPr>
          <p:cNvSpPr txBox="1"/>
          <p:nvPr/>
        </p:nvSpPr>
        <p:spPr>
          <a:xfrm>
            <a:off x="2339752" y="4869160"/>
            <a:ext cx="4104456" cy="3693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Le plaqueur doit utiliser ses deux bras</a:t>
            </a:r>
          </a:p>
        </p:txBody>
      </p:sp>
    </p:spTree>
    <p:extLst>
      <p:ext uri="{BB962C8B-B14F-4D97-AF65-F5344CB8AC3E}">
        <p14:creationId xmlns:p14="http://schemas.microsoft.com/office/powerpoint/2010/main" val="299672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herbe, ciel, extérieur, personne&#10;&#10;Description générée automatiquement">
            <a:extLst>
              <a:ext uri="{FF2B5EF4-FFF2-40B4-BE49-F238E27FC236}">
                <a16:creationId xmlns:a16="http://schemas.microsoft.com/office/drawing/2014/main" id="{B19D623C-C709-6347-A995-F3AD1A750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" y="548680"/>
            <a:ext cx="9144000" cy="5143500"/>
          </a:xfr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ABAA9C6-DF20-0942-BFAC-4F82DBBCBA98}"/>
              </a:ext>
            </a:extLst>
          </p:cNvPr>
          <p:cNvCxnSpPr/>
          <p:nvPr/>
        </p:nvCxnSpPr>
        <p:spPr>
          <a:xfrm>
            <a:off x="4283968" y="3140968"/>
            <a:ext cx="273630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CA2CEA3-4C20-5D46-BAB9-9879E84AB237}"/>
              </a:ext>
            </a:extLst>
          </p:cNvPr>
          <p:cNvCxnSpPr/>
          <p:nvPr/>
        </p:nvCxnSpPr>
        <p:spPr>
          <a:xfrm>
            <a:off x="4283968" y="4725144"/>
            <a:ext cx="2736304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790AC800-1A8D-C447-893A-36795C4B71E7}"/>
              </a:ext>
            </a:extLst>
          </p:cNvPr>
          <p:cNvSpPr txBox="1"/>
          <p:nvPr/>
        </p:nvSpPr>
        <p:spPr>
          <a:xfrm>
            <a:off x="6156176" y="3284984"/>
            <a:ext cx="2448272" cy="120032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 plaqueur doit saisir le plaqué entre la taille et les pieds</a:t>
            </a:r>
          </a:p>
        </p:txBody>
      </p:sp>
    </p:spTree>
    <p:extLst>
      <p:ext uri="{BB962C8B-B14F-4D97-AF65-F5344CB8AC3E}">
        <p14:creationId xmlns:p14="http://schemas.microsoft.com/office/powerpoint/2010/main" val="4001615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herbe, football, personne, champ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0EB77C27-6133-5A40-A42F-C1EDED47E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663"/>
            <a:ext cx="9144000" cy="5143501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94E3D7-BE48-9A4A-86CA-CD96C65DA62B}"/>
              </a:ext>
            </a:extLst>
          </p:cNvPr>
          <p:cNvSpPr txBox="1"/>
          <p:nvPr/>
        </p:nvSpPr>
        <p:spPr>
          <a:xfrm>
            <a:off x="1547664" y="260648"/>
            <a:ext cx="6048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7</a:t>
            </a:r>
          </a:p>
        </p:txBody>
      </p:sp>
    </p:spTree>
    <p:extLst>
      <p:ext uri="{BB962C8B-B14F-4D97-AF65-F5344CB8AC3E}">
        <p14:creationId xmlns:p14="http://schemas.microsoft.com/office/powerpoint/2010/main" val="3729566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C349AA-2D9A-AC48-A20F-8CCE9EBC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Continuité du jeu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44A1F0-37D6-BF4E-8677-F678482B9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924944"/>
            <a:ext cx="8229600" cy="2260848"/>
          </a:xfrm>
        </p:spPr>
        <p:txBody>
          <a:bodyPr/>
          <a:lstStyle/>
          <a:p>
            <a:r>
              <a:rPr lang="fr-FR" dirty="0"/>
              <a:t>Au-delà de l’aspect sécuritaire évidemment prioritaire cette modification peut engendrer plus de continuité au niveau du jeu</a:t>
            </a:r>
          </a:p>
        </p:txBody>
      </p:sp>
    </p:spTree>
    <p:extLst>
      <p:ext uri="{BB962C8B-B14F-4D97-AF65-F5344CB8AC3E}">
        <p14:creationId xmlns:p14="http://schemas.microsoft.com/office/powerpoint/2010/main" val="2855654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herbe, football, champ, personne&#10;&#10;Description générée automatiquement">
            <a:hlinkClick r:id="rId3"/>
            <a:extLst>
              <a:ext uri="{FF2B5EF4-FFF2-40B4-BE49-F238E27FC236}">
                <a16:creationId xmlns:a16="http://schemas.microsoft.com/office/drawing/2014/main" id="{9B1BC412-4DB8-F945-B735-68CE14BE6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2663"/>
            <a:ext cx="9144000" cy="5143501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168B015-C29E-FF4B-8FCF-FCD42D3DFCDB}"/>
              </a:ext>
            </a:extLst>
          </p:cNvPr>
          <p:cNvSpPr txBox="1"/>
          <p:nvPr/>
        </p:nvSpPr>
        <p:spPr>
          <a:xfrm>
            <a:off x="1763688" y="188640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VIDEO DIAPO 9</a:t>
            </a:r>
          </a:p>
        </p:txBody>
      </p:sp>
    </p:spTree>
    <p:extLst>
      <p:ext uri="{BB962C8B-B14F-4D97-AF65-F5344CB8AC3E}">
        <p14:creationId xmlns:p14="http://schemas.microsoft.com/office/powerpoint/2010/main" val="642957321"/>
      </p:ext>
    </p:extLst>
  </p:cSld>
  <p:clrMapOvr>
    <a:masterClrMapping/>
  </p:clrMapOvr>
</p:sld>
</file>

<file path=ppt/theme/theme1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762</TotalTime>
  <Words>1283</Words>
  <Application>Microsoft Macintosh PowerPoint</Application>
  <PresentationFormat>Affichage à l'écran (4:3)</PresentationFormat>
  <Paragraphs>135</Paragraphs>
  <Slides>37</Slides>
  <Notes>28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37</vt:i4>
      </vt:variant>
    </vt:vector>
  </HeadingPairs>
  <TitlesOfParts>
    <vt:vector size="41" baseType="lpstr">
      <vt:lpstr>Arial</vt:lpstr>
      <vt:lpstr>Calibri</vt:lpstr>
      <vt:lpstr>1_Conception personnalisée</vt:lpstr>
      <vt:lpstr>Conception personnalisée</vt:lpstr>
      <vt:lpstr>REGLE 14 : LE PLAQUAGE</vt:lpstr>
      <vt:lpstr>Nouvelle définition</vt:lpstr>
      <vt:lpstr>Catégories concernées</vt:lpstr>
      <vt:lpstr>Présentation PowerPoint</vt:lpstr>
      <vt:lpstr>Présentation PowerPoint</vt:lpstr>
      <vt:lpstr>Présentation PowerPoint</vt:lpstr>
      <vt:lpstr>Présentation PowerPoint</vt:lpstr>
      <vt:lpstr>Continuité du jeu</vt:lpstr>
      <vt:lpstr>Présentation PowerPoint</vt:lpstr>
      <vt:lpstr>Point de vigilance</vt:lpstr>
      <vt:lpstr>Vidéo diapo 11 : Le plaqueur est fautif</vt:lpstr>
      <vt:lpstr>Présentation PowerPoint</vt:lpstr>
      <vt:lpstr>Vidéo diapo 13 : Le porteur est fautif</vt:lpstr>
      <vt:lpstr>Présentation PowerPoint</vt:lpstr>
      <vt:lpstr>Actions autorisées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pick and go le joueur ramasse le ballon et se redresse avant d’aller au contact des opposants proches = jeu</vt:lpstr>
      <vt:lpstr>Présentation PowerPoint</vt:lpstr>
      <vt:lpstr>Actions interdites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Pick and go le joueur ramasse et percute la tête en avant vers des opposants proches = pénalité</vt:lpstr>
      <vt:lpstr>Présentation PowerPoint</vt:lpstr>
      <vt:lpstr>Protocole de suivi</vt:lpstr>
      <vt:lpstr>Protocole de suivi</vt:lpstr>
    </vt:vector>
  </TitlesOfParts>
  <Company>FFR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Profil</dc:creator>
  <cp:lastModifiedBy>Utilisateur Microsoft Office</cp:lastModifiedBy>
  <cp:revision>95</cp:revision>
  <cp:lastPrinted>2019-06-04T09:50:28Z</cp:lastPrinted>
  <dcterms:created xsi:type="dcterms:W3CDTF">2010-08-13T08:54:04Z</dcterms:created>
  <dcterms:modified xsi:type="dcterms:W3CDTF">2019-06-04T09:58:45Z</dcterms:modified>
</cp:coreProperties>
</file>